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B89B-9FA2-4D49-945D-027022D4C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8B76E-E45D-4360-A3E7-1237977D5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C1099-7251-463E-B9AE-35C66C77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83DB3-B2BA-4D3F-BA8F-9E323A8CE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A7E2-9CE7-4C3E-AE90-E6627430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0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F6AB9-3668-4F69-8055-B4772A69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3E23E-6D3D-4B1D-8C26-FC5BAF075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0D432-ACDA-4D9E-9E58-8A784017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9D7FF-DA39-4BFB-BC3C-9F334CDC4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F6C3-41A0-424D-9739-47937D3B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FF3318-A902-48BF-9776-E07A00338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85894-EC93-424E-87B5-1DA68468B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EEA83-CF64-4CF3-80F2-48C70637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AE278-D3F1-4FC5-982B-97F0E4A8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F7C0C-2016-4D15-BB27-BD415EBF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59766-CA41-4E3C-AE97-0DD825E97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8E57E-7D2F-4AD6-A129-1563D6656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2401C-0072-48AB-87BB-509D783C4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F00CD-3CB4-43A4-A4F5-86CEA576A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FCA0D-BFF2-4ED6-9D42-9623C411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7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70BA-2B58-4A9F-B603-0A71B58D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1D50C-E0B5-47BD-A7ED-6326F6F0F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32AE9-5A12-43BD-8864-6247C5ED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6EAEB-50E2-43F1-82C1-0D4C75B1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2730B-46FC-49E8-9A2F-B7465A30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EAB9-29AD-4F99-8CFC-8C08279E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78168-C737-4393-9AAD-061A8CFCB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F19D7-A6E5-4A2A-8AA9-772CA989C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ED5A9-16DD-4647-BB40-1E0D0CA0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0E8A1-81E1-4005-95B8-0D71C9EE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19AF9-C2EF-4FAE-A0F4-5028090F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5A99-CBB0-4189-9505-9018B7323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7CD63-F9E9-47E2-8941-3FBB8A09E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4B0F2-5A17-4162-8514-DF994972F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9C78B2-E605-4E47-AC39-52F45839A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D8D87E-539E-47DA-827D-C18F2D77C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C0834-5F8B-4798-B811-D13A8842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8CAB89-C761-449F-8F12-A97AA0B2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1F88C-0C29-47D9-84E4-D77F6F8C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9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00327-447F-465D-8BCC-68D27898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5FD09F-9F41-45C4-93E1-DCAB9A1E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2691C-5DD6-4F49-A861-96416667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7F4FF-F729-421E-9715-A32BCDF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9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E0A91-D322-485F-9B34-0B05F264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B0C31-5D3D-497D-B8C8-82AEC1CC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1940B-72F4-44E9-BB86-7127EC3E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6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734C-A1E7-45A1-952D-C06775EC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FAC31-AD81-4E89-9FD5-772EE230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E7D6E-0216-4625-86D0-27C624733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650D3-A861-4084-A62E-1004E881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2ECA5-D6BB-41F7-BC67-64EF2F49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73DB5-CD8D-4230-B482-B3A5980F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6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657A-4787-4DD4-99FC-3D41FD73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6F7E77-7711-435A-8C4E-E7CBFCC54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E8D5B-A94D-4A74-9BE4-5045436C2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F782-0AA9-467F-88D2-ADC5EBB7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B2489-ED2B-4C56-8753-534A35F6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87911-ED04-4D67-9BBD-FA1BAC41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6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68F3F-1179-42F1-960D-0D94E87FE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DEC8-BC58-482D-8B93-903AB82A3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9FED4-C1C6-49F2-8380-E98459DE9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EDE27-768B-4F16-B7A3-92108F16A010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BEFDE-E211-468D-A30D-BABA43E44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C2A7D-D66B-4946-85C1-50D013FB4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F9E93-1FB2-4324-B000-59FB33B0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1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13271"/>
            <a:ext cx="12192000" cy="183145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Direct and Cross Examination</a:t>
            </a:r>
            <a:br>
              <a:rPr lang="en-US" dirty="0">
                <a:latin typeface="Palatino Linotype" panose="02040502050505030304" pitchFamily="18" charset="0"/>
              </a:rPr>
            </a:br>
            <a:br>
              <a:rPr lang="en-US" dirty="0">
                <a:latin typeface="Palatino Linotype" panose="02040502050505030304" pitchFamily="18" charset="0"/>
              </a:rPr>
            </a:br>
            <a:endParaRPr lang="en-U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5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E7DEED-6BF6-4E2F-844E-239EC140301A}"/>
              </a:ext>
            </a:extLst>
          </p:cNvPr>
          <p:cNvSpPr/>
          <p:nvPr/>
        </p:nvSpPr>
        <p:spPr>
          <a:xfrm>
            <a:off x="652409" y="523984"/>
            <a:ext cx="1095738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Cross</a:t>
            </a:r>
            <a:r>
              <a:rPr lang="en-US" sz="36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attorney conducts an examination of the other side’s witness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effective cross: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isolates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each witness can contribute to proving the case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be posed as a series of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clear, simple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must consist of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questions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2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701018-2AD2-4F50-A186-A9E1A4BABCC9}"/>
              </a:ext>
            </a:extLst>
          </p:cNvPr>
          <p:cNvSpPr/>
          <p:nvPr/>
        </p:nvSpPr>
        <p:spPr>
          <a:xfrm>
            <a:off x="649840" y="523984"/>
            <a:ext cx="10962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of a cross examination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E7DEED-6BF6-4E2F-844E-239EC140301A}"/>
              </a:ext>
            </a:extLst>
          </p:cNvPr>
          <p:cNvSpPr/>
          <p:nvPr/>
        </p:nvSpPr>
        <p:spPr>
          <a:xfrm>
            <a:off x="649840" y="1098396"/>
            <a:ext cx="1137092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develop favorable matters left unsaid on direct examination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demonstrate that the witness is lying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establish that the witness could not have seen or heard what they claimed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challenge the witness’s inability to recall the events accurately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show the witness’s bias or prejudice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establish any interest, pecuniary or otherwise, the witness may have in the outcome of the trial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impair the credibility of the witness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getting them to admit that they made statements on a prior occasion contrary to their current testimony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laying the foundation for proof of contradictory statements by another witness or document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introduce all of a conversation or document if the witness has testified to only a part out of context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challenge the opinion of an expert witness</a:t>
            </a: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93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701018-2AD2-4F50-A186-A9E1A4BABCC9}"/>
              </a:ext>
            </a:extLst>
          </p:cNvPr>
          <p:cNvSpPr/>
          <p:nvPr/>
        </p:nvSpPr>
        <p:spPr>
          <a:xfrm>
            <a:off x="649840" y="523984"/>
            <a:ext cx="10962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Preparing a cross: Key questions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E7DEED-6BF6-4E2F-844E-239EC140301A}"/>
              </a:ext>
            </a:extLst>
          </p:cNvPr>
          <p:cNvSpPr/>
          <p:nvPr/>
        </p:nvSpPr>
        <p:spPr>
          <a:xfrm>
            <a:off x="595473" y="1170315"/>
            <a:ext cx="110712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your team’s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theory of the case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does your team want to emphasize?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weaknesses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the witness in their statement?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facts 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team wants the witness to admit/testify to?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overall impression 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team wants to leave the jury with regarding this witness?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any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exhibits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going to be used and perhaps introduced with the witness?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long should it be?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objections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you want to make against the witness’s testimony on direct examination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objections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might be made to the cross examination questions?  How will you respond? 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05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cross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Identify the main subject areas to address  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objectives on the previous slides are the ones most frequently used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Others can be case-specific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on no more than three subject areas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905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cross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Identify the main subject areas to address  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objectives on the previous slides are the ones most frequently used; others can be case-specific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on no more than three subject areas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Choose an organizational structure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</a:t>
            </a:r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chronological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 point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348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cross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 the witness  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Ask only </a:t>
            </a:r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questions 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can only be answered ‘yes’ or ‘no’</a:t>
            </a:r>
          </a:p>
          <a:p>
            <a:pPr lvl="1"/>
            <a:r>
              <a:rPr lang="en-US" sz="2400" i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lvl="1"/>
            <a:r>
              <a:rPr lang="en-US" sz="2400" i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ex: “You were driving you car at about 50 miles an hour, correct?”</a:t>
            </a:r>
            <a:br>
              <a:rPr lang="en-US" sz="2400" i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i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Open-ended questions will elicit a long response from the witness that will use up valuable time</a:t>
            </a:r>
            <a:b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witness is explaining, you are losing.</a:t>
            </a:r>
            <a:endParaRPr lang="en-US" sz="30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1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E7DEED-6BF6-4E2F-844E-239EC140301A}"/>
              </a:ext>
            </a:extLst>
          </p:cNvPr>
          <p:cNvSpPr/>
          <p:nvPr/>
        </p:nvSpPr>
        <p:spPr>
          <a:xfrm>
            <a:off x="652409" y="523984"/>
            <a:ext cx="1095738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</a:t>
            </a:r>
            <a:r>
              <a:rPr lang="en-US" sz="36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attorney conducts an examination of her own witness to bring out the facts of the case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effective direct: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isolates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each witness can contribute to proving the case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be posed as a series of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clear, simple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must consist of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open-ended questions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3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701018-2AD2-4F50-A186-A9E1A4BABCC9}"/>
              </a:ext>
            </a:extLst>
          </p:cNvPr>
          <p:cNvSpPr/>
          <p:nvPr/>
        </p:nvSpPr>
        <p:spPr>
          <a:xfrm>
            <a:off x="649840" y="523984"/>
            <a:ext cx="10962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Preparing a direct: Key questions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E7DEED-6BF6-4E2F-844E-239EC140301A}"/>
              </a:ext>
            </a:extLst>
          </p:cNvPr>
          <p:cNvSpPr/>
          <p:nvPr/>
        </p:nvSpPr>
        <p:spPr>
          <a:xfrm>
            <a:off x="595473" y="1170315"/>
            <a:ext cx="110712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your team’s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theory of the case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does your team want to emphasize?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weaknesses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the witness in their statement?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facts 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team wants the witness to admit/testify to?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overall impression 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team wants to leave the jury with regarding this witness?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any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exhibits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going to be used and perhaps introduced with the witness?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long should it be?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sz="2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objections </a:t>
            </a: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might be made to the direct examination questions? What response might you give?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objections could be made against the witness’s testimony on cross examination?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questions do you anticipate on cross examination?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questions might you ask on re-redirect?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direct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Formally call your witness</a:t>
            </a:r>
          </a:p>
          <a:p>
            <a:endParaRPr lang="en-US" sz="30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“Your honor, the 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[prosecution/defense]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calls 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[full witness name]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the stand.”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10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direct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Ask the witness to introduce himself and his relationship to the matter before the court.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Lay witness 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(or “fact witness”)</a:t>
            </a:r>
            <a:endParaRPr lang="en-US" sz="24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“Can you please introduce yourself to the court?”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“Would you tell the court a little bit about your background?”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Explain connection to the case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e.g.“How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did you come to know [the defendant, the decedent, the plaintiff, etc.]?”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strike="sngStrike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“What brings you to court today?”</a:t>
            </a:r>
            <a:endParaRPr lang="en-US" sz="3000" strike="sngStrike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Expert witnesses 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 a similar script, but the second point is significantly expanded.</a:t>
            </a:r>
            <a:endParaRPr lang="en-US" sz="24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1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direct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Ask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open-ended questions</a:t>
            </a: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to the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who, what, when, where, why, how</a:t>
            </a:r>
          </a:p>
          <a:p>
            <a:endParaRPr lang="en-US" sz="30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 phrasing: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“Could you please tell the court what led you to…”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“How long did you remain in that spot?”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“What did you observe when you arrived?”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61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direct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Avoid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questions</a:t>
            </a:r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000" b="1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questions 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 the facts 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question and ask for a “</a:t>
            </a:r>
            <a:r>
              <a:rPr lang="en-US" sz="30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yes” or “no” </a:t>
            </a:r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answer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Opposing counsel can object to a leading question on direct.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preliminary “</a:t>
            </a:r>
            <a:r>
              <a:rPr lang="en-US" sz="2400" dirty="0" err="1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yes”and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“no” questions are in the grey zone, and if objected to, the judge may rule either 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“What did you see while you waited” vs. “Did you see anything while you waited?”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7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09" y="523984"/>
            <a:ext cx="1095738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Anatomy of a direct examination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Ask questions that let the witness to tell his story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the witness shine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the witness seem believable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out the facts that support your side</a:t>
            </a:r>
          </a:p>
          <a:p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Use deft transitions</a:t>
            </a:r>
          </a:p>
          <a:p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“I’d like to direct your attention to the events of September 28.”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strike="sngStrike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“Changing gears…”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8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492183-650F-4032-A606-2C0C15604919}"/>
              </a:ext>
            </a:extLst>
          </p:cNvPr>
          <p:cNvSpPr/>
          <p:nvPr/>
        </p:nvSpPr>
        <p:spPr>
          <a:xfrm>
            <a:off x="652410" y="523984"/>
            <a:ext cx="78854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Never, ever forget:</a:t>
            </a: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0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7200" b="1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 the case, don’t try to win it.  </a:t>
            </a:r>
          </a:p>
          <a:p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That’s why you have a closing argument. </a:t>
            </a:r>
          </a:p>
          <a:p>
            <a:r>
              <a:rPr lang="en-US" sz="3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6099F-5BF4-415A-A067-9E82BB3DC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103" y="4950814"/>
            <a:ext cx="9144000" cy="183145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Palatino Linotype" panose="02040502050505030304" pitchFamily="18" charset="0"/>
              </a:rPr>
              <a:t>direct/cross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26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1075</Words>
  <Application>Microsoft Office PowerPoint</Application>
  <PresentationFormat>Widescreen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Palatino Linotype</vt:lpstr>
      <vt:lpstr>Tahoma</vt:lpstr>
      <vt:lpstr>Office Theme</vt:lpstr>
      <vt:lpstr>Direct and Cross Examination  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  <vt:lpstr>direct/cross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Objections: An overview</dc:title>
  <dc:creator>Jeffrey Tripodi</dc:creator>
  <cp:lastModifiedBy>Jeffrey Tripodi</cp:lastModifiedBy>
  <cp:revision>18</cp:revision>
  <dcterms:created xsi:type="dcterms:W3CDTF">2020-09-17T16:44:23Z</dcterms:created>
  <dcterms:modified xsi:type="dcterms:W3CDTF">2021-10-13T11:51:44Z</dcterms:modified>
</cp:coreProperties>
</file>