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73" r:id="rId10"/>
    <p:sldId id="272" r:id="rId11"/>
    <p:sldId id="264" r:id="rId12"/>
    <p:sldId id="280" r:id="rId13"/>
    <p:sldId id="274" r:id="rId14"/>
    <p:sldId id="265" r:id="rId15"/>
    <p:sldId id="278" r:id="rId16"/>
    <p:sldId id="266" r:id="rId17"/>
    <p:sldId id="267" r:id="rId18"/>
    <p:sldId id="268" r:id="rId19"/>
    <p:sldId id="269" r:id="rId20"/>
    <p:sldId id="270" r:id="rId21"/>
    <p:sldId id="271" r:id="rId22"/>
    <p:sldId id="275" r:id="rId23"/>
    <p:sldId id="276" r:id="rId24"/>
    <p:sldId id="277" r:id="rId25"/>
    <p:sldId id="281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45" d="100"/>
          <a:sy n="45" d="100"/>
        </p:scale>
        <p:origin x="90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ABC29-47BF-4AC0-ADBC-5F5157270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8FA2F-4492-4646-A2CF-E664EA04A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78237-739A-42B0-9AE6-9EAC89406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3CE5-385E-4225-913F-270A78F0436B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848CF-374A-4626-B3A4-2ED38B56F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E4EEC-F019-4DF7-B66A-0398A94A2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5DDF-7962-46E2-B65A-DCAC1E5FF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3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2327-0233-423E-B18F-FDDDCF3FE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41AED-DE6A-4B6B-BE9B-14593D9D9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29D0D-9DDE-4EE9-9C63-F31096177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3CE5-385E-4225-913F-270A78F0436B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80EBA-8DE7-44ED-BC12-71BF27FDD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428A5-EAA3-4FEE-941E-F9422968B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5DDF-7962-46E2-B65A-DCAC1E5FF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0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53C88C-5E57-4956-B275-A821EEF038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7CA9A1-D0C6-46EC-A517-0443E9414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2CDD5-D249-4B56-BC64-E9AA5B57A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3CE5-385E-4225-913F-270A78F0436B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F0B1A-F042-4E00-9764-335B34E51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4E863-F49A-4B43-BEB0-BAA3E7E3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5DDF-7962-46E2-B65A-DCAC1E5FF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2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6FBD5-D8E3-49CC-98B1-7179B9C59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545FE-4A46-45E5-8416-29886E2DA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2EBC3-D988-4FB9-B05D-E1B9CE975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3CE5-385E-4225-913F-270A78F0436B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1905-DBC1-4276-8132-A358FDD17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EC7FE-7463-4D2A-8214-F6A8C3704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5DDF-7962-46E2-B65A-DCAC1E5FF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1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6AAB1-40D1-43F4-9AC6-E93D08A20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E2795-3801-4752-92D8-7F9BDEFC4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0989D-44C1-45FD-86A9-89134329B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3CE5-385E-4225-913F-270A78F0436B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C295B-BC07-4BBD-9AF5-18D626E27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B483E-E180-46C4-B0F8-1384E606B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5DDF-7962-46E2-B65A-DCAC1E5FF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6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2E122-A522-4A96-815A-2BC3ABC37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EE1AB-4A77-417F-96A8-458470E31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E1212-F94B-4D98-BDEC-F08127319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8440F-9824-4FF5-98D5-785F193B5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3CE5-385E-4225-913F-270A78F0436B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024946-73D5-4720-B33E-FA3017624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02874-40E4-4CAD-BA36-F48AEA2C6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5DDF-7962-46E2-B65A-DCAC1E5FF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4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ADF63-3CE8-45FC-AC1F-5C3F6DCE2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F3D41-FD82-4AF2-9C81-667EC5700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4BAA2C-DEEA-4233-A0EB-27AB726EA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938D9-85C0-4D6F-A923-00ABF1FF0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AC0485-62EF-4379-BE49-B638E8C46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7B2350-29F2-4DD6-8E43-2846C284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3CE5-385E-4225-913F-270A78F0436B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2865F4-8F41-4D27-B622-99509D1D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B53A4D-2B32-41A4-A6C7-4B485970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5DDF-7962-46E2-B65A-DCAC1E5FF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7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128A6-9859-480B-BB46-29AF7095D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F0CB1F-8671-471A-A9FE-6F6887622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3CE5-385E-4225-913F-270A78F0436B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CC34D1-7FF9-496B-89A0-FDB83CBE1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919BDA-56C5-4F79-9C31-ED6DA2153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5DDF-7962-46E2-B65A-DCAC1E5FF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0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DBF967-9966-49FF-A338-DD37DA6CC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3CE5-385E-4225-913F-270A78F0436B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098804-0279-440C-84F8-509D9C8AE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ED884-2775-43A2-883F-DCD62DF21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5DDF-7962-46E2-B65A-DCAC1E5FF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3A633-C0DB-47D1-92A5-B7EE6878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CF087-9430-4675-BF0D-D50CCFFF5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CE9DC-11A4-4E19-B4FA-888F718D0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EE347-CFF7-4957-9AC2-35BAF1E69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3CE5-385E-4225-913F-270A78F0436B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8DA360-BF30-4A5C-80A4-ECD5DA65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ECA78-E887-4940-BA0E-659E8C44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5DDF-7962-46E2-B65A-DCAC1E5FF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3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6D06D-AF13-40BA-9E9F-49A1EB50F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9ADCC5-C8C8-4B1C-BB8D-10D422C90D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529A9-3A49-4603-A451-06288AAD9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8C1D6-8AD6-43B0-8D01-4F58D28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3CE5-385E-4225-913F-270A78F0436B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FE1CF-85CB-4F1D-8A92-7CE4484A8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E82C8-B92B-4FC1-9D57-666ED0F76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5DDF-7962-46E2-B65A-DCAC1E5FF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0DE48C-C2C5-4C09-B1DA-C9AAD8308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DA84B-16EA-49A4-B609-474372076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AF742-ABD1-483C-AA9F-5E27E0CA2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F3CE5-385E-4225-913F-270A78F0436B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6CE91-6300-4C04-B63C-D89A8B4E9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448DB-BAFF-4000-BD43-CC2313FB2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55DDF-7962-46E2-B65A-DCAC1E5FF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0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thumb/e/ef/Birthplace_of_Andrew_Carnegie%2C_Dunfermline.jpg/1280px-Birthplace_of_Andrew_Carnegie%2C_Dunfermline.jpg">
            <a:extLst>
              <a:ext uri="{FF2B5EF4-FFF2-40B4-BE49-F238E27FC236}">
                <a16:creationId xmlns:a16="http://schemas.microsoft.com/office/drawing/2014/main" id="{D63AC423-E7C5-4A58-B53A-832150219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1" y="-1391479"/>
            <a:ext cx="12059478" cy="904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655211-5ABB-4DCA-BC47-674E30300CA1}"/>
              </a:ext>
            </a:extLst>
          </p:cNvPr>
          <p:cNvSpPr txBox="1"/>
          <p:nvPr/>
        </p:nvSpPr>
        <p:spPr>
          <a:xfrm>
            <a:off x="614855" y="5406887"/>
            <a:ext cx="5070328" cy="1200329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25, 1835</a:t>
            </a:r>
          </a:p>
          <a:p>
            <a:pPr algn="r"/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Dunfermline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Scotland</a:t>
            </a:r>
          </a:p>
        </p:txBody>
      </p:sp>
    </p:spTree>
    <p:extLst>
      <p:ext uri="{BB962C8B-B14F-4D97-AF65-F5344CB8AC3E}">
        <p14:creationId xmlns:p14="http://schemas.microsoft.com/office/powerpoint/2010/main" val="2713663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Image result for aaisw">
            <a:extLst>
              <a:ext uri="{FF2B5EF4-FFF2-40B4-BE49-F238E27FC236}">
                <a16:creationId xmlns:a16="http://schemas.microsoft.com/office/drawing/2014/main" id="{DDB21A7B-383B-417E-8AC7-1F83091C6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96" y="190500"/>
            <a:ext cx="5958052" cy="595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D8C9C2-4775-4BF7-B8C3-DB9E5712D41A}"/>
              </a:ext>
            </a:extLst>
          </p:cNvPr>
          <p:cNvSpPr txBox="1"/>
          <p:nvPr/>
        </p:nvSpPr>
        <p:spPr>
          <a:xfrm>
            <a:off x="4868340" y="4313903"/>
            <a:ext cx="6986440" cy="2308324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1889</a:t>
            </a:r>
          </a:p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AAISW at Homestead signs a three-year contract with the Carnegie company</a:t>
            </a:r>
          </a:p>
        </p:txBody>
      </p:sp>
    </p:spTree>
    <p:extLst>
      <p:ext uri="{BB962C8B-B14F-4D97-AF65-F5344CB8AC3E}">
        <p14:creationId xmlns:p14="http://schemas.microsoft.com/office/powerpoint/2010/main" val="2029026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6D8C9C2-4775-4BF7-B8C3-DB9E5712D41A}"/>
              </a:ext>
            </a:extLst>
          </p:cNvPr>
          <p:cNvSpPr txBox="1"/>
          <p:nvPr/>
        </p:nvSpPr>
        <p:spPr>
          <a:xfrm>
            <a:off x="0" y="4879427"/>
            <a:ext cx="6986440" cy="1754326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1889</a:t>
            </a:r>
          </a:p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Frick becomes president of Carnegie Steel</a:t>
            </a:r>
          </a:p>
        </p:txBody>
      </p:sp>
      <p:pic>
        <p:nvPicPr>
          <p:cNvPr id="10242" name="Picture 2" descr="Image result for henry clay frick">
            <a:extLst>
              <a:ext uri="{FF2B5EF4-FFF2-40B4-BE49-F238E27FC236}">
                <a16:creationId xmlns:a16="http://schemas.microsoft.com/office/drawing/2014/main" id="{20A3AB51-2ACD-4C40-9FBC-EC30772FC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0"/>
            <a:ext cx="4803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634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uth Fork Fishing and Hunting Clubhouse.jpg">
            <a:extLst>
              <a:ext uri="{FF2B5EF4-FFF2-40B4-BE49-F238E27FC236}">
                <a16:creationId xmlns:a16="http://schemas.microsoft.com/office/drawing/2014/main" id="{C66ED6E8-0B6C-4344-885B-C4F519010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69" y="0"/>
            <a:ext cx="10352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7F1A2A-0A7F-4875-A021-CD04E9CFE398}"/>
              </a:ext>
            </a:extLst>
          </p:cNvPr>
          <p:cNvSpPr txBox="1"/>
          <p:nvPr/>
        </p:nvSpPr>
        <p:spPr>
          <a:xfrm>
            <a:off x="5794421" y="5134694"/>
            <a:ext cx="4853915" cy="1200329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South Fork Hunting and Fishing Club</a:t>
            </a:r>
          </a:p>
        </p:txBody>
      </p:sp>
    </p:spTree>
    <p:extLst>
      <p:ext uri="{BB962C8B-B14F-4D97-AF65-F5344CB8AC3E}">
        <p14:creationId xmlns:p14="http://schemas.microsoft.com/office/powerpoint/2010/main" val="3012184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6D8C9C2-4775-4BF7-B8C3-DB9E5712D41A}"/>
              </a:ext>
            </a:extLst>
          </p:cNvPr>
          <p:cNvSpPr txBox="1"/>
          <p:nvPr/>
        </p:nvSpPr>
        <p:spPr>
          <a:xfrm>
            <a:off x="6331974" y="4933505"/>
            <a:ext cx="5536182" cy="1754326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February 1892</a:t>
            </a:r>
          </a:p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Negotiations begin on new AAISW contract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37FA18-F867-4EF8-90E8-6C0621D026CE}"/>
              </a:ext>
            </a:extLst>
          </p:cNvPr>
          <p:cNvSpPr/>
          <p:nvPr/>
        </p:nvSpPr>
        <p:spPr>
          <a:xfrm>
            <a:off x="378542" y="486379"/>
            <a:ext cx="110465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021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issue:</a:t>
            </a:r>
          </a:p>
          <a:p>
            <a:endParaRPr lang="en-US" sz="2400" dirty="0">
              <a:solidFill>
                <a:srgbClr val="2021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solidFill>
                  <a:srgbClr val="2021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AAISW represented about 800 of the 3,800 workers at the plant. </a:t>
            </a:r>
          </a:p>
          <a:p>
            <a:endParaRPr lang="en-US" sz="2400" dirty="0">
              <a:solidFill>
                <a:srgbClr val="2021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solidFill>
                  <a:srgbClr val="2021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AAISW asks for a wage increase</a:t>
            </a:r>
          </a:p>
          <a:p>
            <a:endParaRPr lang="en-US" sz="2400" dirty="0">
              <a:solidFill>
                <a:srgbClr val="2021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solidFill>
                  <a:srgbClr val="2021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Frick counters with a 22% wage decrease that would affect nearly half the union's membership, and remove a number of positions from the bargaining unit. </a:t>
            </a:r>
          </a:p>
        </p:txBody>
      </p:sp>
    </p:spTree>
    <p:extLst>
      <p:ext uri="{BB962C8B-B14F-4D97-AF65-F5344CB8AC3E}">
        <p14:creationId xmlns:p14="http://schemas.microsoft.com/office/powerpoint/2010/main" val="2956733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6D8C9C2-4775-4BF7-B8C3-DB9E5712D41A}"/>
              </a:ext>
            </a:extLst>
          </p:cNvPr>
          <p:cNvSpPr txBox="1"/>
          <p:nvPr/>
        </p:nvSpPr>
        <p:spPr>
          <a:xfrm>
            <a:off x="4823247" y="5439158"/>
            <a:ext cx="6986440" cy="1200329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4, 1892</a:t>
            </a:r>
          </a:p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(exhibit 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49EC25-AE0C-47A4-AE4F-2B2259ED18C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34552" cy="1313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24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ouseandheritage.files.wordpress.com/2018/11/coworth-park-silverspoon-london.jpg?w=768&amp;h=425&amp;crop=1">
            <a:extLst>
              <a:ext uri="{FF2B5EF4-FFF2-40B4-BE49-F238E27FC236}">
                <a16:creationId xmlns:a16="http://schemas.microsoft.com/office/drawing/2014/main" id="{884A9B7B-11E3-41FA-82D6-FB65A2F7B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037" y="-1105786"/>
            <a:ext cx="14391029" cy="796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D8C9C2-4775-4BF7-B8C3-DB9E5712D41A}"/>
              </a:ext>
            </a:extLst>
          </p:cNvPr>
          <p:cNvSpPr txBox="1"/>
          <p:nvPr/>
        </p:nvSpPr>
        <p:spPr>
          <a:xfrm>
            <a:off x="6096000" y="4234706"/>
            <a:ext cx="5831772" cy="2308324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1892</a:t>
            </a:r>
          </a:p>
          <a:p>
            <a:pPr algn="r"/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Carnegie heads to Scotland for his annual holiday</a:t>
            </a:r>
          </a:p>
        </p:txBody>
      </p:sp>
    </p:spTree>
    <p:extLst>
      <p:ext uri="{BB962C8B-B14F-4D97-AF65-F5344CB8AC3E}">
        <p14:creationId xmlns:p14="http://schemas.microsoft.com/office/powerpoint/2010/main" val="1246753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6D8C9C2-4775-4BF7-B8C3-DB9E5712D41A}"/>
              </a:ext>
            </a:extLst>
          </p:cNvPr>
          <p:cNvSpPr txBox="1"/>
          <p:nvPr/>
        </p:nvSpPr>
        <p:spPr>
          <a:xfrm>
            <a:off x="4823247" y="5439158"/>
            <a:ext cx="6986440" cy="1200329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4, 1892</a:t>
            </a:r>
          </a:p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(exhibit 3)</a:t>
            </a:r>
          </a:p>
        </p:txBody>
      </p:sp>
      <p:pic>
        <p:nvPicPr>
          <p:cNvPr id="5" name="Picture 4" descr="18920504carnegietofrick.jpg">
            <a:extLst>
              <a:ext uri="{FF2B5EF4-FFF2-40B4-BE49-F238E27FC236}">
                <a16:creationId xmlns:a16="http://schemas.microsoft.com/office/drawing/2014/main" id="{72687956-CEDE-494B-8D3D-B98BFAD87A5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52475"/>
            <a:ext cx="8387255" cy="1138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89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legram.jpg">
            <a:extLst>
              <a:ext uri="{FF2B5EF4-FFF2-40B4-BE49-F238E27FC236}">
                <a16:creationId xmlns:a16="http://schemas.microsoft.com/office/drawing/2014/main" id="{0B529840-244B-4535-87D8-D6E41175CED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21822" y="0"/>
            <a:ext cx="911520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D8C9C2-4775-4BF7-B8C3-DB9E5712D41A}"/>
              </a:ext>
            </a:extLst>
          </p:cNvPr>
          <p:cNvSpPr txBox="1"/>
          <p:nvPr/>
        </p:nvSpPr>
        <p:spPr>
          <a:xfrm>
            <a:off x="8355723" y="5439158"/>
            <a:ext cx="3453963" cy="1200329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10, 1892</a:t>
            </a:r>
          </a:p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(exhibit 4)</a:t>
            </a:r>
          </a:p>
        </p:txBody>
      </p:sp>
    </p:spTree>
    <p:extLst>
      <p:ext uri="{BB962C8B-B14F-4D97-AF65-F5344CB8AC3E}">
        <p14:creationId xmlns:p14="http://schemas.microsoft.com/office/powerpoint/2010/main" val="3585270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explorepahistory.com/kora/files/1/2/1-2-A71-25-ExplorePAHistory-a0j4m9-a_349.jpg">
            <a:extLst>
              <a:ext uri="{FF2B5EF4-FFF2-40B4-BE49-F238E27FC236}">
                <a16:creationId xmlns:a16="http://schemas.microsoft.com/office/drawing/2014/main" id="{DE8D5B0F-FBE2-435C-BDAD-FF96A747950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" y="0"/>
            <a:ext cx="12181490" cy="85671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D8C9C2-4775-4BF7-B8C3-DB9E5712D41A}"/>
              </a:ext>
            </a:extLst>
          </p:cNvPr>
          <p:cNvSpPr txBox="1"/>
          <p:nvPr/>
        </p:nvSpPr>
        <p:spPr>
          <a:xfrm>
            <a:off x="8308426" y="5423393"/>
            <a:ext cx="3453963" cy="646331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1892</a:t>
            </a:r>
          </a:p>
        </p:txBody>
      </p:sp>
    </p:spTree>
    <p:extLst>
      <p:ext uri="{BB962C8B-B14F-4D97-AF65-F5344CB8AC3E}">
        <p14:creationId xmlns:p14="http://schemas.microsoft.com/office/powerpoint/2010/main" val="4233073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icklettertopinkertons.jpg">
            <a:extLst>
              <a:ext uri="{FF2B5EF4-FFF2-40B4-BE49-F238E27FC236}">
                <a16:creationId xmlns:a16="http://schemas.microsoft.com/office/drawing/2014/main" id="{2B399557-514D-4EF9-9C6C-EDA4147896B5}"/>
              </a:ext>
            </a:extLst>
          </p:cNvPr>
          <p:cNvPicPr/>
          <p:nvPr/>
        </p:nvPicPr>
        <p:blipFill>
          <a:blip r:embed="rId2" cstate="print"/>
          <a:srcRect t="3295" b="8348"/>
          <a:stretch>
            <a:fillRect/>
          </a:stretch>
        </p:blipFill>
        <p:spPr>
          <a:xfrm>
            <a:off x="0" y="-9092"/>
            <a:ext cx="9884979" cy="108964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D8C9C2-4775-4BF7-B8C3-DB9E5712D41A}"/>
              </a:ext>
            </a:extLst>
          </p:cNvPr>
          <p:cNvSpPr txBox="1"/>
          <p:nvPr/>
        </p:nvSpPr>
        <p:spPr>
          <a:xfrm>
            <a:off x="8355723" y="5439158"/>
            <a:ext cx="3453963" cy="1200329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22, 1892</a:t>
            </a:r>
          </a:p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(exhibit 5)</a:t>
            </a:r>
          </a:p>
        </p:txBody>
      </p:sp>
    </p:spTree>
    <p:extLst>
      <p:ext uri="{BB962C8B-B14F-4D97-AF65-F5344CB8AC3E}">
        <p14:creationId xmlns:p14="http://schemas.microsoft.com/office/powerpoint/2010/main" val="121964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young andrew carnegie">
            <a:extLst>
              <a:ext uri="{FF2B5EF4-FFF2-40B4-BE49-F238E27FC236}">
                <a16:creationId xmlns:a16="http://schemas.microsoft.com/office/drawing/2014/main" id="{43F2204F-1E1E-43E7-97F1-6A08C79D1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339" y="0"/>
            <a:ext cx="5552661" cy="685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655211-5ABB-4DCA-BC47-674E30300CA1}"/>
              </a:ext>
            </a:extLst>
          </p:cNvPr>
          <p:cNvSpPr txBox="1"/>
          <p:nvPr/>
        </p:nvSpPr>
        <p:spPr>
          <a:xfrm>
            <a:off x="132522" y="4807798"/>
            <a:ext cx="5963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September 1848</a:t>
            </a:r>
          </a:p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Carnegie arrives in Allegheny City, PA</a:t>
            </a:r>
          </a:p>
        </p:txBody>
      </p:sp>
    </p:spTree>
    <p:extLst>
      <p:ext uri="{BB962C8B-B14F-4D97-AF65-F5344CB8AC3E}">
        <p14:creationId xmlns:p14="http://schemas.microsoft.com/office/powerpoint/2010/main" val="674426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6D8C9C2-4775-4BF7-B8C3-DB9E5712D41A}"/>
              </a:ext>
            </a:extLst>
          </p:cNvPr>
          <p:cNvSpPr txBox="1"/>
          <p:nvPr/>
        </p:nvSpPr>
        <p:spPr>
          <a:xfrm>
            <a:off x="535859" y="519634"/>
            <a:ext cx="1092478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28, 1892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Frick locks the workers out of the Homestead Works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30, 1892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AAISW’s contract with Carnegie Steel expires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July 1, 1892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Workers seize control of the Homestead Works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722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BE098B-28A4-4C22-A484-2F5BD0792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646" y="-4916"/>
            <a:ext cx="13063646" cy="69759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28CA76-BCD3-414E-9B0E-543529DCFC8B}"/>
              </a:ext>
            </a:extLst>
          </p:cNvPr>
          <p:cNvSpPr txBox="1"/>
          <p:nvPr/>
        </p:nvSpPr>
        <p:spPr>
          <a:xfrm>
            <a:off x="327685" y="4210462"/>
            <a:ext cx="4853915" cy="2308324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July 5, 1892  10:30 PM</a:t>
            </a:r>
          </a:p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Pinkertons arrive in Bellevue, assemble on Davis Island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24EFE8A5-A2C6-4F08-B90C-E8B38557995F}"/>
              </a:ext>
            </a:extLst>
          </p:cNvPr>
          <p:cNvSpPr/>
          <p:nvPr/>
        </p:nvSpPr>
        <p:spPr>
          <a:xfrm rot="2699368">
            <a:off x="4183625" y="408039"/>
            <a:ext cx="570271" cy="1317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C9F7C37C-1A2D-413E-9435-F525937C9F71}"/>
              </a:ext>
            </a:extLst>
          </p:cNvPr>
          <p:cNvSpPr/>
          <p:nvPr/>
        </p:nvSpPr>
        <p:spPr>
          <a:xfrm rot="19912577">
            <a:off x="2625212" y="580103"/>
            <a:ext cx="570271" cy="131752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32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BE098B-28A4-4C22-A484-2F5BD0792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646" y="-4916"/>
            <a:ext cx="13063646" cy="69759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28CA76-BCD3-414E-9B0E-543529DCFC8B}"/>
              </a:ext>
            </a:extLst>
          </p:cNvPr>
          <p:cNvSpPr txBox="1"/>
          <p:nvPr/>
        </p:nvSpPr>
        <p:spPr>
          <a:xfrm>
            <a:off x="327685" y="4210462"/>
            <a:ext cx="4853915" cy="2308324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July 6, 1892  2:20 AM</a:t>
            </a:r>
          </a:p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Pinkertons pass the Smithfield St. Bridge, alerting AAISW sentry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C9F7C37C-1A2D-413E-9435-F525937C9F71}"/>
              </a:ext>
            </a:extLst>
          </p:cNvPr>
          <p:cNvSpPr/>
          <p:nvPr/>
        </p:nvSpPr>
        <p:spPr>
          <a:xfrm rot="19912577">
            <a:off x="5433877" y="3485627"/>
            <a:ext cx="570271" cy="131752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mithfield Street Bridge in the mid-1880s.&#10;when it was only a one section span with&#10;a single trolley line running the center.">
            <a:extLst>
              <a:ext uri="{FF2B5EF4-FFF2-40B4-BE49-F238E27FC236}">
                <a16:creationId xmlns:a16="http://schemas.microsoft.com/office/drawing/2014/main" id="{E1E2E2D7-4540-4756-9CEE-E0E1BE40B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32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mithfield Street Bridge in 2008.">
            <a:extLst>
              <a:ext uri="{FF2B5EF4-FFF2-40B4-BE49-F238E27FC236}">
                <a16:creationId xmlns:a16="http://schemas.microsoft.com/office/drawing/2014/main" id="{02C6745E-C1C9-4CEA-BF3A-BF6137D5C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270" y="0"/>
            <a:ext cx="6304278" cy="470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BF4674-73CF-4605-80CA-9E8ABD4FC39A}"/>
              </a:ext>
            </a:extLst>
          </p:cNvPr>
          <p:cNvSpPr txBox="1"/>
          <p:nvPr/>
        </p:nvSpPr>
        <p:spPr>
          <a:xfrm>
            <a:off x="6359527" y="5704965"/>
            <a:ext cx="5608585" cy="646331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Smithfield Street Bridge</a:t>
            </a:r>
          </a:p>
        </p:txBody>
      </p:sp>
    </p:spTree>
    <p:extLst>
      <p:ext uri="{BB962C8B-B14F-4D97-AF65-F5344CB8AC3E}">
        <p14:creationId xmlns:p14="http://schemas.microsoft.com/office/powerpoint/2010/main" val="147982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e/e3/The_Battle_at_the_Landing_Homestead_Strike_of_1892.jpg">
            <a:extLst>
              <a:ext uri="{FF2B5EF4-FFF2-40B4-BE49-F238E27FC236}">
                <a16:creationId xmlns:a16="http://schemas.microsoft.com/office/drawing/2014/main" id="{F9B0534F-7BE3-4049-AEFA-5B9595AD3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27" y="9832"/>
            <a:ext cx="11436146" cy="674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28CA76-BCD3-414E-9B0E-543529DCFC8B}"/>
              </a:ext>
            </a:extLst>
          </p:cNvPr>
          <p:cNvSpPr txBox="1"/>
          <p:nvPr/>
        </p:nvSpPr>
        <p:spPr>
          <a:xfrm>
            <a:off x="6649827" y="4780733"/>
            <a:ext cx="4853915" cy="1754326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July 6, 1892  2:30 AM</a:t>
            </a:r>
          </a:p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Plant whistle blows at the Homestead Works</a:t>
            </a:r>
          </a:p>
        </p:txBody>
      </p:sp>
    </p:spTree>
    <p:extLst>
      <p:ext uri="{BB962C8B-B14F-4D97-AF65-F5344CB8AC3E}">
        <p14:creationId xmlns:p14="http://schemas.microsoft.com/office/powerpoint/2010/main" val="2694273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5/5d/FrickMansionClayton.jpg">
            <a:extLst>
              <a:ext uri="{FF2B5EF4-FFF2-40B4-BE49-F238E27FC236}">
                <a16:creationId xmlns:a16="http://schemas.microsoft.com/office/drawing/2014/main" id="{2E92C218-CF1A-40CA-9382-515C351CC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02869" cy="86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7F1A2A-0A7F-4875-A021-CD04E9CFE398}"/>
              </a:ext>
            </a:extLst>
          </p:cNvPr>
          <p:cNvSpPr txBox="1"/>
          <p:nvPr/>
        </p:nvSpPr>
        <p:spPr>
          <a:xfrm>
            <a:off x="5127523" y="5134694"/>
            <a:ext cx="5520813" cy="1200329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Clayton</a:t>
            </a:r>
          </a:p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Estate of Henry Clay Frick</a:t>
            </a:r>
          </a:p>
        </p:txBody>
      </p:sp>
    </p:spTree>
    <p:extLst>
      <p:ext uri="{BB962C8B-B14F-4D97-AF65-F5344CB8AC3E}">
        <p14:creationId xmlns:p14="http://schemas.microsoft.com/office/powerpoint/2010/main" val="3265383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0.wp.com/d9ev5vnm9amko.cloudfront.net/wp-content/uploads/2015/03/03041900/The-levels-of-required-proof-1024x565.gif?zoom=2">
            <a:extLst>
              <a:ext uri="{FF2B5EF4-FFF2-40B4-BE49-F238E27FC236}">
                <a16:creationId xmlns:a16="http://schemas.microsoft.com/office/drawing/2014/main" id="{D10C6884-1AF7-464D-871E-306D63DE7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3" y="738187"/>
            <a:ext cx="975360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05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655211-5ABB-4DCA-BC47-674E30300CA1}"/>
              </a:ext>
            </a:extLst>
          </p:cNvPr>
          <p:cNvSpPr txBox="1"/>
          <p:nvPr/>
        </p:nvSpPr>
        <p:spPr>
          <a:xfrm>
            <a:off x="5423338" y="4366363"/>
            <a:ext cx="6415654" cy="2308324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1849</a:t>
            </a:r>
          </a:p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Carnegie hired by </a:t>
            </a:r>
          </a:p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Thomas A. Scott as a “messenger boy”</a:t>
            </a:r>
          </a:p>
        </p:txBody>
      </p:sp>
      <p:pic>
        <p:nvPicPr>
          <p:cNvPr id="4098" name="Picture 2" descr="Thomas Alexander Scott - Project Gutenberg eText 17976.jpg">
            <a:extLst>
              <a:ext uri="{FF2B5EF4-FFF2-40B4-BE49-F238E27FC236}">
                <a16:creationId xmlns:a16="http://schemas.microsoft.com/office/drawing/2014/main" id="{A7A251F2-BBB6-4DF4-9010-1DFC27EDD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5423339" cy="686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838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655211-5ABB-4DCA-BC47-674E30300CA1}"/>
              </a:ext>
            </a:extLst>
          </p:cNvPr>
          <p:cNvSpPr txBox="1"/>
          <p:nvPr/>
        </p:nvSpPr>
        <p:spPr>
          <a:xfrm>
            <a:off x="381601" y="4728971"/>
            <a:ext cx="6415654" cy="1754326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1853</a:t>
            </a:r>
          </a:p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Carnegie promoted to telegraph operator</a:t>
            </a:r>
          </a:p>
        </p:txBody>
      </p:sp>
      <p:pic>
        <p:nvPicPr>
          <p:cNvPr id="5122" name="Picture 2" descr="https://upload.wikimedia.org/wikipedia/commons/thumb/5/51/Andrew_and_Thomas_Carnegie_-_Project_Gutenberg_eText_17976.jpg/800px-Andrew_and_Thomas_Carnegie_-_Project_Gutenberg_eText_17976.jpg">
            <a:extLst>
              <a:ext uri="{FF2B5EF4-FFF2-40B4-BE49-F238E27FC236}">
                <a16:creationId xmlns:a16="http://schemas.microsoft.com/office/drawing/2014/main" id="{1C6F2C08-EF06-4C6E-AD56-838C5679E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0"/>
            <a:ext cx="5051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79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655211-5ABB-4DCA-BC47-674E30300CA1}"/>
              </a:ext>
            </a:extLst>
          </p:cNvPr>
          <p:cNvSpPr txBox="1"/>
          <p:nvPr/>
        </p:nvSpPr>
        <p:spPr>
          <a:xfrm>
            <a:off x="5552690" y="4224475"/>
            <a:ext cx="6415654" cy="2308324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1861-1865</a:t>
            </a:r>
          </a:p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Superintendent of the Military Railways and the Union government's telegraph lines</a:t>
            </a:r>
          </a:p>
        </p:txBody>
      </p:sp>
      <p:pic>
        <p:nvPicPr>
          <p:cNvPr id="6146" name="Picture 2" descr="https://upload.wikimedia.org/wikipedia/commons/thumb/0/01/Andrew_Carnegie_circa_1878_-_Project_Gutenberg_eText_17976.jpg/800px-Andrew_Carnegie_circa_1878_-_Project_Gutenberg_eText_17976.jpg">
            <a:extLst>
              <a:ext uri="{FF2B5EF4-FFF2-40B4-BE49-F238E27FC236}">
                <a16:creationId xmlns:a16="http://schemas.microsoft.com/office/drawing/2014/main" id="{2F47FC93-56CA-4DC7-B4CB-2471349A1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7" y="0"/>
            <a:ext cx="4841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F0F05D-05B3-4B43-9A0B-7FEC799B61BC}"/>
              </a:ext>
            </a:extLst>
          </p:cNvPr>
          <p:cNvSpPr txBox="1"/>
          <p:nvPr/>
        </p:nvSpPr>
        <p:spPr>
          <a:xfrm>
            <a:off x="5552690" y="706068"/>
            <a:ext cx="6415654" cy="1200329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1855</a:t>
            </a:r>
          </a:p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investment</a:t>
            </a:r>
          </a:p>
        </p:txBody>
      </p:sp>
      <p:pic>
        <p:nvPicPr>
          <p:cNvPr id="7170" name="Picture 2" descr="Adams Express Company Logo.svg">
            <a:extLst>
              <a:ext uri="{FF2B5EF4-FFF2-40B4-BE49-F238E27FC236}">
                <a16:creationId xmlns:a16="http://schemas.microsoft.com/office/drawing/2014/main" id="{F4800D17-3E2B-4066-8BEC-FEA404A3A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442" y="2171852"/>
            <a:ext cx="2028951" cy="152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694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commons/thumb/5/5b/Edgar_Thomson.jpg/350px-Edgar_Thomson.jpg">
            <a:extLst>
              <a:ext uri="{FF2B5EF4-FFF2-40B4-BE49-F238E27FC236}">
                <a16:creationId xmlns:a16="http://schemas.microsoft.com/office/drawing/2014/main" id="{0F32FFDF-F7E2-48A0-B766-A5EB5D05F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9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D8C9C2-4775-4BF7-B8C3-DB9E5712D41A}"/>
              </a:ext>
            </a:extLst>
          </p:cNvPr>
          <p:cNvSpPr txBox="1"/>
          <p:nvPr/>
        </p:nvSpPr>
        <p:spPr>
          <a:xfrm>
            <a:off x="5442332" y="4776267"/>
            <a:ext cx="6415654" cy="1754326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1872-1875</a:t>
            </a:r>
          </a:p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Carnegie Steel builds the Edgar Thomson Steel Works</a:t>
            </a:r>
          </a:p>
        </p:txBody>
      </p:sp>
    </p:spTree>
    <p:extLst>
      <p:ext uri="{BB962C8B-B14F-4D97-AF65-F5344CB8AC3E}">
        <p14:creationId xmlns:p14="http://schemas.microsoft.com/office/powerpoint/2010/main" val="4242390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b/b1/Homestead_Steel_Hearth_3.jpg">
            <a:extLst>
              <a:ext uri="{FF2B5EF4-FFF2-40B4-BE49-F238E27FC236}">
                <a16:creationId xmlns:a16="http://schemas.microsoft.com/office/drawing/2014/main" id="{34D38855-1D3B-4835-A810-2DB6F33D6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3136"/>
            <a:ext cx="12192000" cy="985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D8C9C2-4775-4BF7-B8C3-DB9E5712D41A}"/>
              </a:ext>
            </a:extLst>
          </p:cNvPr>
          <p:cNvSpPr txBox="1"/>
          <p:nvPr/>
        </p:nvSpPr>
        <p:spPr>
          <a:xfrm>
            <a:off x="350070" y="4539784"/>
            <a:ext cx="6415654" cy="1754326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1883</a:t>
            </a:r>
          </a:p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Carnegie Steel purchases the Homestead Steel Works</a:t>
            </a:r>
          </a:p>
        </p:txBody>
      </p:sp>
    </p:spTree>
    <p:extLst>
      <p:ext uri="{BB962C8B-B14F-4D97-AF65-F5344CB8AC3E}">
        <p14:creationId xmlns:p14="http://schemas.microsoft.com/office/powerpoint/2010/main" val="4047505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6D8C9C2-4775-4BF7-B8C3-DB9E5712D41A}"/>
              </a:ext>
            </a:extLst>
          </p:cNvPr>
          <p:cNvSpPr txBox="1"/>
          <p:nvPr/>
        </p:nvSpPr>
        <p:spPr>
          <a:xfrm>
            <a:off x="4760185" y="3429000"/>
            <a:ext cx="6986440" cy="2308324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1889</a:t>
            </a:r>
          </a:p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Amalgamated Association (AAISW) at Homestead leads “victorious” strike effort</a:t>
            </a:r>
          </a:p>
        </p:txBody>
      </p:sp>
      <p:pic>
        <p:nvPicPr>
          <p:cNvPr id="1026" name="Picture 2" descr="https://upload.wikimedia.org/wikipedia/en/thumb/5/57/Odonnell-hugh-c1892.jpg/1280px-Odonnell-hugh-c1892.jpg">
            <a:extLst>
              <a:ext uri="{FF2B5EF4-FFF2-40B4-BE49-F238E27FC236}">
                <a16:creationId xmlns:a16="http://schemas.microsoft.com/office/drawing/2014/main" id="{C31C3851-8524-48FF-BECA-FED8ED1F4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8" y="4918"/>
            <a:ext cx="5070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624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6D8C9C2-4775-4BF7-B8C3-DB9E5712D41A}"/>
              </a:ext>
            </a:extLst>
          </p:cNvPr>
          <p:cNvSpPr txBox="1"/>
          <p:nvPr/>
        </p:nvSpPr>
        <p:spPr>
          <a:xfrm>
            <a:off x="4696276" y="5911645"/>
            <a:ext cx="6986440" cy="646331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1889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CE3E09-0502-48BB-A44F-71619B2024A0}"/>
              </a:ext>
            </a:extLst>
          </p:cNvPr>
          <p:cNvSpPr txBox="1"/>
          <p:nvPr/>
        </p:nvSpPr>
        <p:spPr>
          <a:xfrm>
            <a:off x="1515540" y="784123"/>
            <a:ext cx="9388434" cy="3416320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“Carnegie officials conceded that the AA essentially ran the Homestead plant after the 1889 strike. The union contract contained 58 pages of footnotes defining work-rules at the plant and strictly limited management's ability to maximize output.”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89A740-10DF-42D6-8036-DA3F712050AD}"/>
              </a:ext>
            </a:extLst>
          </p:cNvPr>
          <p:cNvSpPr/>
          <p:nvPr/>
        </p:nvSpPr>
        <p:spPr>
          <a:xfrm>
            <a:off x="7320115" y="4428273"/>
            <a:ext cx="44658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Brody, David. </a:t>
            </a:r>
            <a:r>
              <a:rPr lang="en-US" i="1" dirty="0">
                <a:solidFill>
                  <a:srgbClr val="202122"/>
                </a:solidFill>
                <a:latin typeface="Arial" panose="020B0604020202020204" pitchFamily="34" charset="0"/>
              </a:rPr>
              <a:t>Steelworkers in America: The Nonunion Era.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New York: Harper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Torchbooks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, 1969.</a:t>
            </a:r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373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4900</TotalTime>
  <Words>360</Words>
  <Application>Microsoft Office PowerPoint</Application>
  <PresentationFormat>Widescreen</PresentationFormat>
  <Paragraphs>67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Tripodi</dc:creator>
  <cp:lastModifiedBy>Jeffrey Tripodi</cp:lastModifiedBy>
  <cp:revision>15</cp:revision>
  <dcterms:created xsi:type="dcterms:W3CDTF">2019-11-05T13:02:49Z</dcterms:created>
  <dcterms:modified xsi:type="dcterms:W3CDTF">2022-03-25T18:11:13Z</dcterms:modified>
</cp:coreProperties>
</file>